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7bf83765e74d15" /><Relationship Type="http://schemas.openxmlformats.org/officeDocument/2006/relationships/extended-properties" Target="/docProps/app.xml" Id="R09fa3b967ee24089" /><Relationship Type="http://schemas.openxmlformats.org/officeDocument/2006/relationships/officeDocument" Target="/ppt/presentation.xml" Id="R3547ffab389e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81b98a37c4c24"/>
  </p:sldMasterIdLst>
  <p:notesMasterIdLst>
    <p:notesMasterId xmlns:r="http://schemas.openxmlformats.org/officeDocument/2006/relationships" r:id="Rdb565a2e0d7c45f0"/>
  </p:notesMasterIdLst>
  <p:sldIdLst>
    <p:sldId xmlns:r="http://schemas.openxmlformats.org/officeDocument/2006/relationships" id="256" r:id="R478b4134b54449b3"/>
    <p:sldId xmlns:r="http://schemas.openxmlformats.org/officeDocument/2006/relationships" id="257" r:id="R1a4513c5954f4000"/>
    <p:sldId xmlns:r="http://schemas.openxmlformats.org/officeDocument/2006/relationships" id="258" r:id="R4829f84bdbdc4ba2"/>
    <p:sldId xmlns:r="http://schemas.openxmlformats.org/officeDocument/2006/relationships" id="259" r:id="R083d3f9fdbf546fe"/>
    <p:sldId xmlns:r="http://schemas.openxmlformats.org/officeDocument/2006/relationships" id="260" r:id="Rfa3a31dc23a34a27"/>
    <p:sldId xmlns:r="http://schemas.openxmlformats.org/officeDocument/2006/relationships" id="261" r:id="Rcbc96550e4fc4d65"/>
    <p:sldId xmlns:r="http://schemas.openxmlformats.org/officeDocument/2006/relationships" id="262" r:id="R074cfbda8b5b47c2"/>
    <p:sldId xmlns:r="http://schemas.openxmlformats.org/officeDocument/2006/relationships" id="263" r:id="R2c94ea0ab844436d"/>
    <p:sldId xmlns:r="http://schemas.openxmlformats.org/officeDocument/2006/relationships" id="264" r:id="R0f21b309ef2a405c"/>
    <p:sldId xmlns:r="http://schemas.openxmlformats.org/officeDocument/2006/relationships" id="265" r:id="R1244b03c856c47f1"/>
    <p:sldId xmlns:r="http://schemas.openxmlformats.org/officeDocument/2006/relationships" id="266" r:id="Rfdf1f219d6624aaa"/>
    <p:sldId xmlns:r="http://schemas.openxmlformats.org/officeDocument/2006/relationships" id="267" r:id="Ra8659c4772db4b6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6d067845e7c4f29" /><Relationship Type="http://schemas.openxmlformats.org/officeDocument/2006/relationships/slideMaster" Target="/ppt/slideMasters/slideMaster1.xml" Id="Rb9081b98a37c4c24" /><Relationship Type="http://schemas.openxmlformats.org/officeDocument/2006/relationships/notesMaster" Target="/ppt/notesMasters/notesMaster1.xml" Id="Rdb565a2e0d7c45f0" /><Relationship Type="http://schemas.openxmlformats.org/officeDocument/2006/relationships/presProps" Target="/ppt/presProps.xml" Id="R29c0d6b05ecf4fd3" /><Relationship Type="http://schemas.openxmlformats.org/officeDocument/2006/relationships/tableStyles" Target="/ppt/tableStyles.xml" Id="R4feb987485cd4bb9" /><Relationship Type="http://schemas.openxmlformats.org/officeDocument/2006/relationships/slide" Target="/ppt/slides/slide1.xml" Id="R478b4134b54449b3" /><Relationship Type="http://schemas.openxmlformats.org/officeDocument/2006/relationships/slide" Target="/ppt/slides/slide2.xml" Id="R1a4513c5954f4000" /><Relationship Type="http://schemas.openxmlformats.org/officeDocument/2006/relationships/slide" Target="/ppt/slides/slide3.xml" Id="R4829f84bdbdc4ba2" /><Relationship Type="http://schemas.openxmlformats.org/officeDocument/2006/relationships/slide" Target="/ppt/slides/slide4.xml" Id="R083d3f9fdbf546fe" /><Relationship Type="http://schemas.openxmlformats.org/officeDocument/2006/relationships/slide" Target="/ppt/slides/slide5.xml" Id="Rfa3a31dc23a34a27" /><Relationship Type="http://schemas.openxmlformats.org/officeDocument/2006/relationships/slide" Target="/ppt/slides/slide6.xml" Id="Rcbc96550e4fc4d65" /><Relationship Type="http://schemas.openxmlformats.org/officeDocument/2006/relationships/slide" Target="/ppt/slides/slide7.xml" Id="R074cfbda8b5b47c2" /><Relationship Type="http://schemas.openxmlformats.org/officeDocument/2006/relationships/slide" Target="/ppt/slides/slide8.xml" Id="R2c94ea0ab844436d" /><Relationship Type="http://schemas.openxmlformats.org/officeDocument/2006/relationships/slide" Target="/ppt/slides/slide9.xml" Id="R0f21b309ef2a405c" /><Relationship Type="http://schemas.openxmlformats.org/officeDocument/2006/relationships/slide" Target="/ppt/slides/slide10.xml" Id="R1244b03c856c47f1" /><Relationship Type="http://schemas.openxmlformats.org/officeDocument/2006/relationships/slide" Target="/ppt/slides/slide11.xml" Id="Rfdf1f219d6624aaa" /><Relationship Type="http://schemas.openxmlformats.org/officeDocument/2006/relationships/slide" Target="/ppt/slides/slide12.xml" Id="Ra8659c4772db4b6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6c5ea282e9a447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PMT Platform">
  <a:themeElements>
    <a:clrScheme name="PMT Platform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PMT Platform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577d2acd0d246d6" /><Relationship Type="http://schemas.openxmlformats.org/officeDocument/2006/relationships/notesMaster" Target="/ppt/notesMasters/notesMaster1.xml" Id="Rba8fda7a482d483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5727aaa5f3d45e7" /><Relationship Type="http://schemas.openxmlformats.org/officeDocument/2006/relationships/notesMaster" Target="/ppt/notesMasters/notesMaster1.xml" Id="R2b8fabe6b06e4b4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dfca3021fbe4708" /><Relationship Type="http://schemas.openxmlformats.org/officeDocument/2006/relationships/notesMaster" Target="/ppt/notesMasters/notesMaster1.xml" Id="R11241a3a995d4ec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2ff9a8cbb7b4b2d" /><Relationship Type="http://schemas.openxmlformats.org/officeDocument/2006/relationships/notesMaster" Target="/ppt/notesMasters/notesMaster1.xml" Id="Rb2a0758baccd4a4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25f8ed5b94440a0" /><Relationship Type="http://schemas.openxmlformats.org/officeDocument/2006/relationships/notesMaster" Target="/ppt/notesMasters/notesMaster1.xml" Id="R0f29b03318344e5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62bac87a8104396" /><Relationship Type="http://schemas.openxmlformats.org/officeDocument/2006/relationships/notesMaster" Target="/ppt/notesMasters/notesMaster1.xml" Id="R25b692e59d5f470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6238f34ce7c4de9" /><Relationship Type="http://schemas.openxmlformats.org/officeDocument/2006/relationships/notesMaster" Target="/ppt/notesMasters/notesMaster1.xml" Id="R776da670006b43d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9b127d50eb34793" /><Relationship Type="http://schemas.openxmlformats.org/officeDocument/2006/relationships/notesMaster" Target="/ppt/notesMasters/notesMaster1.xml" Id="Rbeec2a9c596f452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814c5f994d8484f" /><Relationship Type="http://schemas.openxmlformats.org/officeDocument/2006/relationships/notesMaster" Target="/ppt/notesMasters/notesMaster1.xml" Id="R85170333f26c4f1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329d9e33d584d7b" /><Relationship Type="http://schemas.openxmlformats.org/officeDocument/2006/relationships/notesMaster" Target="/ppt/notesMasters/notesMaster1.xml" Id="Ra40492bd5d2f4d1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635570b33524536" /><Relationship Type="http://schemas.openxmlformats.org/officeDocument/2006/relationships/notesMaster" Target="/ppt/notesMasters/notesMaster1.xml" Id="R6eae887ca91d447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f343143888e4e7a" /><Relationship Type="http://schemas.openxmlformats.org/officeDocument/2006/relationships/notesMaster" Target="/ppt/notesMasters/notesMaster1.xml" Id="R53a1b8aed50346d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PMT Platform overview. Brand artwork supplied by PMT Platform.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Current PMT Platform product guidance experience.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Current PMT Platform installer and validated scale test profile.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PMT Platform website demo experience. The homepage retains one PMT Platform Demo action and one Request a Live Demo action.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PMT Platform product architecture and current application experience.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PMT Platform scope model and current application navigation.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Current PMT Platform connector field mapping experience.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Current PMT Platform project plan collapse and dependency tooltip screens.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Current PMT Platform Executive Decision Center. Status definitions follow the approved application color model.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Current PMT Platform RAID and Milestones screen.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Current PMT Platform Governance and precedence proposal screens.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Current PMT Platform Project attachments screen and installation configuration.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b14ad130f4fb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138bbc20e764e2f" /><Relationship Type="http://schemas.openxmlformats.org/officeDocument/2006/relationships/slideLayout" Target="/ppt/slideLayouts/slideLayout1.xml" Id="R30be1c47519e45c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e1c47519e45c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PMT Platform">
  <a:themeElements>
    <a:clrScheme name="PMT Platform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PMT Platform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e795eaf6b4f96" /><Relationship Type="http://schemas.openxmlformats.org/officeDocument/2006/relationships/image" Target="/ppt/media/image.png" Id="R4549a1ba9d1a49b0" /><Relationship Type="http://schemas.openxmlformats.org/officeDocument/2006/relationships/notesSlide" Target="/ppt/notesSlides/notesSlide1.xml" Id="R1f1e16e2e5d6426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04a903e3142a4" /><Relationship Type="http://schemas.openxmlformats.org/officeDocument/2006/relationships/image" Target="/ppt/media/image10.png" Id="R25399a4a7d3a4fc3" /><Relationship Type="http://schemas.openxmlformats.org/officeDocument/2006/relationships/notesSlide" Target="/ppt/notesSlides/notesSlide10.xml" Id="Rbe76d605964f4e4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fb25fe3b4a35" /><Relationship Type="http://schemas.openxmlformats.org/officeDocument/2006/relationships/image" Target="/ppt/media/image11.png" Id="Rb32ae3af42f348cf" /><Relationship Type="http://schemas.openxmlformats.org/officeDocument/2006/relationships/notesSlide" Target="/ppt/notesSlides/notesSlide11.xml" Id="R18e799a83cf7433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d9a81b1dd495d" /><Relationship Type="http://schemas.openxmlformats.org/officeDocument/2006/relationships/notesSlide" Target="/ppt/notesSlides/notesSlide12.xml" Id="Rd00d6fdf1b6e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8189bc4fa42e2" /><Relationship Type="http://schemas.openxmlformats.org/officeDocument/2006/relationships/notesSlide" Target="/ppt/notesSlides/notesSlide2.xml" Id="Rbe1e5f0c5d44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d545a887c4eab" /><Relationship Type="http://schemas.openxmlformats.org/officeDocument/2006/relationships/notesSlide" Target="/ppt/notesSlides/notesSlide3.xml" Id="R8ebd2aaafcc4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301207fb4d6c" /><Relationship Type="http://schemas.openxmlformats.org/officeDocument/2006/relationships/image" Target="/ppt/media/image2.png" Id="R61c55af5f89e4380" /><Relationship Type="http://schemas.openxmlformats.org/officeDocument/2006/relationships/notesSlide" Target="/ppt/notesSlides/notesSlide4.xml" Id="R95d19e61eb79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509642a4a4b4a" /><Relationship Type="http://schemas.openxmlformats.org/officeDocument/2006/relationships/image" Target="/ppt/media/image3.png" Id="R8074451400574a81" /><Relationship Type="http://schemas.openxmlformats.org/officeDocument/2006/relationships/image" Target="/ppt/media/image4.png" Id="R0f96a0825abc4c4e" /><Relationship Type="http://schemas.openxmlformats.org/officeDocument/2006/relationships/notesSlide" Target="/ppt/notesSlides/notesSlide5.xml" Id="R3cbe3a3fcb11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a57d4e2f401e" /><Relationship Type="http://schemas.openxmlformats.org/officeDocument/2006/relationships/image" Target="/ppt/media/image5.png" Id="Rb37667d9e8284a30" /><Relationship Type="http://schemas.openxmlformats.org/officeDocument/2006/relationships/notesSlide" Target="/ppt/notesSlides/notesSlide6.xml" Id="Rbf64698e7520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207c31e044e70" /><Relationship Type="http://schemas.openxmlformats.org/officeDocument/2006/relationships/image" Target="/ppt/media/image6.png" Id="Ra87009285eac40ae" /><Relationship Type="http://schemas.openxmlformats.org/officeDocument/2006/relationships/notesSlide" Target="/ppt/notesSlides/notesSlide7.xml" Id="R22493bf83c914a5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7744750354366" /><Relationship Type="http://schemas.openxmlformats.org/officeDocument/2006/relationships/image" Target="/ppt/media/image7.png" Id="R525b19e8fdf9466c" /><Relationship Type="http://schemas.openxmlformats.org/officeDocument/2006/relationships/image" Target="/ppt/media/image8.png" Id="R9a3c28f561f14927" /><Relationship Type="http://schemas.openxmlformats.org/officeDocument/2006/relationships/notesSlide" Target="/ppt/notesSlides/notesSlide8.xml" Id="R5d4bc116d8cc4ca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117e58a62456a" /><Relationship Type="http://schemas.openxmlformats.org/officeDocument/2006/relationships/image" Target="/ppt/media/image9.png" Id="Ra4552a6d92a7486a" /><Relationship Type="http://schemas.openxmlformats.org/officeDocument/2006/relationships/notesSlide" Target="/ppt/notesSlides/notesSlide9.xml" Id="R5c0ffa35e65e4ba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138BFFC-5BA0-44DF-9444-CDA4661A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49a1ba9d1a49b0"/>
          <a:stretch xmlns:a="http://schemas.openxmlformats.org/drawingml/2006/main"/>
        </p:blipFill>
        <p:spPr>
          <a:xfrm xmlns:a="http://schemas.openxmlformats.org/drawingml/2006/main">
            <a:off x="990600" y="739625"/>
            <a:ext cx="4762500" cy="2587925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19C840-3CE6-4C3D-A3AE-B98589E6F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33800"/>
            <a:ext cx="9048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36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6C1153-8EE1-402F-A5EB-8C15A2E43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1485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0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2025" b="0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Main building blocks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25B6ED-3C6B-4423-9736-DA9917397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219700"/>
            <a:ext cx="885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5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A governed executive view of project delivery across connected systems of record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205A94-E7F0-46B6-9244-10080E718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685800"/>
            <a:ext cx="1066800" cy="495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43F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2B98A5-7AB7-4DDB-9CC8-91677DF1F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990600"/>
            <a:ext cx="5334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263FD5-7D87-490C-931C-692D6500A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3562350"/>
            <a:ext cx="5334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51B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53CEF9-5809-40A4-B808-DC5C1135D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4743450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7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67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CONNECT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3C2BCA-2B87-4193-BF6D-D7332AB05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4953000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7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67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UNDERSTAND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72A669-5923-4C2C-8AEE-DE22122D1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5162550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7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67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RECOMMEND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8B8E77-5DC5-4108-B19C-71E4945D6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5372100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7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67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LEAD</a:t>
            </a:r>
          </a:p>
        </p:txBody>
      </p:sp>
    </p:spTree>
    <p:extLst>
      <p:ext uri="{BB962C8B-B14F-4D97-AF65-F5344CB8AC3E}">
        <p14:creationId xmlns:p14="http://schemas.microsoft.com/office/powerpoint/2010/main" val="170430497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38755A-FD12-43F5-A973-D4D617A21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10-title">
            <a:extLst xmlns:a="http://schemas.openxmlformats.org/drawingml/2006/main">
              <a:ext uri="{FF2B5EF4-FFF2-40B4-BE49-F238E27FC236}">
                <a16:creationId xmlns:a16="http://schemas.microsoft.com/office/drawing/2014/main" id="{C7475C0B-9CB4-4AF9-A59B-6962C530F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Readiness, alerts, audit, and guided help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D8DC88-9A35-4BBE-8AB7-70BD634B7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Operational controls use the same governed project evidence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04624F-AA77-42DB-9C3D-147C110E4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6525D7-DF5B-4CE8-AB40-8C108D14D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8DFB81-C7CF-4ED3-B316-68A7D53F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E66F57-621A-438F-98DC-6A5C6EB38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10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5DE4E4-0D55-44CC-97FE-2F8E61617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1314450"/>
            <a:ext cx="6667500" cy="3790950"/>
          </a:xfrm>
          <a:prstGeom xmlns:a="http://schemas.openxmlformats.org/drawingml/2006/main" prst="roundRect">
            <a:avLst>
              <a:gd name="adj" fmla="val 251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399a4a7d3a4fc3"/>
          <a:stretch xmlns:a="http://schemas.openxmlformats.org/drawingml/2006/main"/>
        </p:blipFill>
        <p:spPr>
          <a:xfrm xmlns:a="http://schemas.openxmlformats.org/drawingml/2006/main">
            <a:off x="4954058" y="1362075"/>
            <a:ext cx="6570133" cy="36957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30072E-FE5D-47C8-A1D6-F4FA222DA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571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8C8C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74B29E-1160-49B5-A76B-2D21D7A27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428750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Readiness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929F1B-85A2-442E-ADEE-222FDB007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52600"/>
            <a:ext cx="3600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Evidence checks show whether a project has the information required for review and decision making.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BE6063-CDB1-4977-955F-1076330E5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43200"/>
            <a:ext cx="571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3B4A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AAC4F3-C4C1-4260-9CE4-FB5B9369E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24150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Alerts and audit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C7D4A3-79E9-4778-BDA2-A205C61E9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3600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Thresholds and freshness rules surface exceptions. Audit Trail records governed changes and user actions.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4ADF98-FA37-422E-B30D-33987F653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0"/>
            <a:ext cx="571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5F9A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513278-036E-4B19-92B1-87FCB46F8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71950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PMT Assistant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12A95E-9C79-4333-BF78-CFC3851E3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95800"/>
            <a:ext cx="36004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Guided help answers how to questions and can reference approved portions of the PMT Platform Demo experience.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4559F1-5485-4CE1-A7F8-D11859A20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524500"/>
            <a:ext cx="619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35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Guidance remains advisory. Authorized users make and save governed changes.</a:t>
            </a:r>
          </a:p>
        </p:txBody>
      </p:sp>
    </p:spTree>
    <p:extLst>
      <p:ext uri="{BB962C8B-B14F-4D97-AF65-F5344CB8AC3E}">
        <p14:creationId xmlns:p14="http://schemas.microsoft.com/office/powerpoint/2010/main" val="168760917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9733DA-FD61-4ED2-A614-2644E23CD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11-title">
            <a:extLst xmlns:a="http://schemas.openxmlformats.org/drawingml/2006/main">
              <a:ext uri="{FF2B5EF4-FFF2-40B4-BE49-F238E27FC236}">
                <a16:creationId xmlns:a16="http://schemas.microsoft.com/office/drawing/2014/main" id="{6E369F4D-760C-4E8E-9064-F7B1B236A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Installation, security, and scale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AC4E9F-0978-48C8-94B2-38702CD4E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The client setup journey keeps paths, secrets, recovery, and validation explicit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D62B3C-EFCE-4C95-B2CD-E019C3AC6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987027-D57F-4A00-8662-EF0F0871F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72AB0D-B5B7-401D-A2F8-7DCF99E26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1E33ED-CF90-414C-9374-EA1505F38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11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2FA38F-91AB-4DAD-95D8-3B97F848B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323975"/>
            <a:ext cx="6429375" cy="3657600"/>
          </a:xfrm>
          <a:prstGeom xmlns:a="http://schemas.openxmlformats.org/drawingml/2006/main" prst="roundRect">
            <a:avLst>
              <a:gd name="adj" fmla="val 26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2ae3af42f348cf"/>
          <a:stretch xmlns:a="http://schemas.openxmlformats.org/drawingml/2006/main"/>
        </p:blipFill>
        <p:spPr>
          <a:xfrm xmlns:a="http://schemas.openxmlformats.org/drawingml/2006/main">
            <a:off x="591079" y="1371600"/>
            <a:ext cx="6333067" cy="35623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5EC236-19FF-452D-811D-8FF5CE10A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47800"/>
            <a:ext cx="571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5F9A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3A30FB-DAE6-4AB0-A5FD-AF5ECD068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428750"/>
            <a:ext cx="3886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Client controlled locations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60A7FE-CF57-49C3-B16A-9385AA226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752600"/>
            <a:ext cx="38862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Setup identifies the application and attachment storage locations. Change Configuration shows the active locations later.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2F63D8-14F3-46EE-AEFB-BA7E4C173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838450"/>
            <a:ext cx="571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8C8C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2764DE-3A99-4437-943D-24F8AB923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19400"/>
            <a:ext cx="3886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Safe maintenance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31F3BB-CECB-4E64-BAD4-E718C6F1F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143250"/>
            <a:ext cx="38862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Repair and update preserve client state, stop safely on failure, record a support code, and allow an idempotent retry.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9B3A71-B7FE-461B-BA9B-4D3292CF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286250"/>
            <a:ext cx="571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51B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CE7ACD-1087-4C4A-B1CE-29EE93CB3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67200"/>
            <a:ext cx="3886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Security boundary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E4DB8D-C3B7-45FE-9A17-7AB5D9962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591050"/>
            <a:ext cx="38862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Credentials remain protected in the configured vault. Client packages contain the installer and approved PDF documentation without source files.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2B3D49E-69A8-4191-BFA7-095133E7A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429250"/>
            <a:ext cx="101441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35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Validated sample profile: 10 connected systems, 1,000 records per system, 10 project plan levels, and extensive dependency permutations.</a:t>
            </a:r>
          </a:p>
        </p:txBody>
      </p:sp>
    </p:spTree>
    <p:extLst>
      <p:ext uri="{BB962C8B-B14F-4D97-AF65-F5344CB8AC3E}">
        <p14:creationId xmlns:p14="http://schemas.microsoft.com/office/powerpoint/2010/main" val="142419254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824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C03494-FBD0-4693-A85D-3129E80AE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825561-7DB5-411F-8FBC-C9EBC4C96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838200"/>
            <a:ext cx="857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3150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PMT Platform Demo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FBC377-A567-4487-A740-1C00AC7A4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562100"/>
            <a:ext cx="809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BFEAF0"/>
                </a:solidFill>
                <a:latin typeface="Segoe UI"/>
                <a:ea typeface="Segoe UI"/>
                <a:cs typeface="Segoe UI"/>
              </a:defRPr>
            </a:pPr>
            <a:r>
              <a:rPr sz="1725" b="0" i="0">
                <a:solidFill>
                  <a:srgbClr val="BFEAF0"/>
                </a:solidFill>
                <a:latin typeface="Segoe UI"/>
                <a:ea typeface="Segoe UI"/>
                <a:cs typeface="Segoe UI"/>
              </a:rPr>
              <a:t>One website destination for two complementary assets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AB64B1-4BC9-4453-8B17-61319860C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76500"/>
            <a:ext cx="4552950" cy="2038350"/>
          </a:xfrm>
          <a:prstGeom xmlns:a="http://schemas.openxmlformats.org/drawingml/2006/main" prst="roundRect">
            <a:avLst>
              <a:gd name="adj" fmla="val 9346"/>
            </a:avLst>
          </a:prstGeom>
          <a:solidFill xmlns:a="http://schemas.openxmlformats.org/drawingml/2006/main">
            <a:srgbClr val="103653"/>
          </a:solidFill>
          <a:ln xmlns:a="http://schemas.openxmlformats.org/drawingml/2006/main" w="9525">
            <a:solidFill>
              <a:srgbClr val="2B5A78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B6CF38-8DD1-4480-871E-07326EBBD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8130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08A9C3"/>
                </a:solidFill>
                <a:latin typeface="Segoe UI"/>
                <a:ea typeface="Segoe UI"/>
                <a:cs typeface="Segoe UI"/>
              </a:defRPr>
            </a:pPr>
            <a:r>
              <a:rPr sz="1200" b="1" i="0">
                <a:solidFill>
                  <a:srgbClr val="08A9C3"/>
                </a:solidFill>
                <a:latin typeface="Segoe UI"/>
                <a:ea typeface="Segoe UI"/>
                <a:cs typeface="Segoe UI"/>
              </a:rPr>
              <a:t>GUIDED VIDEO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8585F3-0691-4600-8CC9-1F6AD33CD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200400"/>
            <a:ext cx="3790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72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See the full PMT experience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D85BDA-1BED-4760-8ECE-59C7F6BA7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733800"/>
            <a:ext cx="37909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 i="0">
                <a:solidFill>
                  <a:srgbClr val="D8E6EF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D8E6EF"/>
                </a:solidFill>
                <a:latin typeface="Segoe UI"/>
                <a:ea typeface="Segoe UI"/>
                <a:cs typeface="Segoe UI"/>
              </a:rPr>
              <a:t>Installation, connected data, project evidence, dashboards, governance, attachments, and guided help.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35C92D-49CB-4227-A6CC-C194D4747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476500"/>
            <a:ext cx="4552950" cy="2038350"/>
          </a:xfrm>
          <a:prstGeom xmlns:a="http://schemas.openxmlformats.org/drawingml/2006/main" prst="roundRect">
            <a:avLst>
              <a:gd name="adj" fmla="val 9346"/>
            </a:avLst>
          </a:prstGeom>
          <a:solidFill xmlns:a="http://schemas.openxmlformats.org/drawingml/2006/main">
            <a:srgbClr val="103653"/>
          </a:solidFill>
          <a:ln xmlns:a="http://schemas.openxmlformats.org/drawingml/2006/main" w="9525">
            <a:solidFill>
              <a:srgbClr val="2B5A7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270A7B-5495-4C7B-AA2C-1EC582E25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8130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0B51B"/>
                </a:solidFill>
                <a:latin typeface="Segoe UI"/>
                <a:ea typeface="Segoe UI"/>
                <a:cs typeface="Segoe UI"/>
              </a:defRPr>
            </a:pPr>
            <a:r>
              <a:rPr sz="1200" b="1" i="0">
                <a:solidFill>
                  <a:srgbClr val="F0B51B"/>
                </a:solidFill>
                <a:latin typeface="Segoe UI"/>
                <a:ea typeface="Segoe UI"/>
                <a:cs typeface="Segoe UI"/>
              </a:rPr>
              <a:t>POWERPOINT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5F3B1F-6F97-4588-B96A-C82A92FFF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00400"/>
            <a:ext cx="3790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72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Review the building blocks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A81A03-D9CB-42B7-9CBD-8424B522C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33800"/>
            <a:ext cx="37909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 i="0">
                <a:solidFill>
                  <a:srgbClr val="D8E6EF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D8E6EF"/>
                </a:solidFill>
                <a:latin typeface="Segoe UI"/>
                <a:ea typeface="Segoe UI"/>
                <a:cs typeface="Segoe UI"/>
              </a:rPr>
              <a:t>Use this presentation for executive briefings, architecture discussions, and client onboarding conversations.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6E9D16-A6AA-4477-86B8-A865E743D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1970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800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pmt-platform.com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31F76E-DE6F-4D2E-B9F8-4C57A3E74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76900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BFEAF0"/>
                </a:solidFill>
                <a:latin typeface="Segoe UI"/>
                <a:ea typeface="Segoe UI"/>
                <a:cs typeface="Segoe UI"/>
              </a:defRPr>
            </a:pPr>
            <a:r>
              <a:rPr sz="1350" b="0" i="0">
                <a:solidFill>
                  <a:srgbClr val="BFEAF0"/>
                </a:solidFill>
                <a:latin typeface="Segoe UI"/>
                <a:ea typeface="Segoe UI"/>
                <a:cs typeface="Segoe UI"/>
              </a:rPr>
              <a:t>Request a Live Demo remains the tailored follow-up action.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4B8974-EDBF-4055-88C6-731261D65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561975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800" b="1" i="0">
                <a:solidFill>
                  <a:srgbClr val="08A9C3"/>
                </a:solidFill>
                <a:latin typeface="Segoe UI"/>
                <a:ea typeface="Segoe UI"/>
                <a:cs typeface="Segoe UI"/>
              </a:defRPr>
            </a:pPr>
            <a:r>
              <a:rPr sz="1800" b="1" i="0">
                <a:solidFill>
                  <a:srgbClr val="08A9C3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</p:spTree>
    <p:extLst>
      <p:ext uri="{BB962C8B-B14F-4D97-AF65-F5344CB8AC3E}">
        <p14:creationId xmlns:p14="http://schemas.microsoft.com/office/powerpoint/2010/main" val="206539202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40A3812-0E11-4F81-8BFC-96867CE73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2-title">
            <a:extLst xmlns:a="http://schemas.openxmlformats.org/drawingml/2006/main">
              <a:ext uri="{FF2B5EF4-FFF2-40B4-BE49-F238E27FC236}">
                <a16:creationId xmlns:a16="http://schemas.microsoft.com/office/drawing/2014/main" id="{D2C7BF8E-D9E7-471E-B2A7-EBA577155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PMT Platform building blocks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055DAC-A415-4E92-AA8A-0847966FF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Each layer turns source evidence into governed executive decisions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B7BBDC-1224-494E-907A-FC7D37623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7DC889-ADA1-4E59-82CA-896B0EB2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A4B279-255D-4BE5-91A0-26799A5AA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88CDC0-AE62-416D-8C82-DCB94140B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D267D5-2123-4C64-98ED-A5A44650B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90650"/>
            <a:ext cx="9906000" cy="895350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AF5FA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FC2BCD-B511-4538-9EF8-CBBDE9699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156210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2025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5F9F8C-0768-4897-83C6-14071FA80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15240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7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Systems of record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CC124A-DAE2-4149-8A19-35E37AEFF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533525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17324D"/>
                </a:solidFill>
                <a:latin typeface="Segoe UI"/>
                <a:ea typeface="Segoe UI"/>
                <a:cs typeface="Segoe UI"/>
              </a:defRPr>
            </a:pPr>
            <a:r>
              <a:rPr sz="1350" b="0" i="0">
                <a:solidFill>
                  <a:srgbClr val="17324D"/>
                </a:solidFill>
                <a:latin typeface="Segoe UI"/>
                <a:ea typeface="Segoe UI"/>
                <a:cs typeface="Segoe UI"/>
              </a:rPr>
              <a:t>Approved connectors retrieve the fields authorized for each source system.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D7B784-8505-431C-9216-1B9CA685F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514600"/>
            <a:ext cx="9906000" cy="895350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7F8F6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6796A0-13CD-4057-BC3C-E1B124BC3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68605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058C8C"/>
                </a:solidFill>
                <a:latin typeface="Segoe UI"/>
                <a:ea typeface="Segoe UI"/>
                <a:cs typeface="Segoe UI"/>
              </a:defRPr>
            </a:pPr>
            <a:r>
              <a:rPr sz="2025" b="1" i="0">
                <a:solidFill>
                  <a:srgbClr val="058C8C"/>
                </a:solidFill>
                <a:latin typeface="Segoe UI"/>
                <a:ea typeface="Segoe UI"/>
                <a:cs typeface="Segoe UI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157894-DCEF-4347-8391-F1CC0F2D8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64795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7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Governed integration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01CCE4-D1DC-4F3B-B2CF-1034F59B5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657475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17324D"/>
                </a:solidFill>
                <a:latin typeface="Segoe UI"/>
                <a:ea typeface="Segoe UI"/>
                <a:cs typeface="Segoe UI"/>
              </a:defRPr>
            </a:pPr>
            <a:r>
              <a:rPr sz="1350" b="0" i="0">
                <a:solidFill>
                  <a:srgbClr val="17324D"/>
                </a:solidFill>
                <a:latin typeface="Segoe UI"/>
                <a:ea typeface="Segoe UI"/>
                <a:cs typeface="Segoe UI"/>
              </a:rPr>
              <a:t>Connector profiles, field mapping, data authority, synchronization, and reconciliation.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1BE738-C6BE-46BF-86EF-3F50AF3D6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38550"/>
            <a:ext cx="9906000" cy="895350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FFF6DC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FDA4B7-574E-4E70-84D0-0497D692F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81000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F0B51B"/>
                </a:solidFill>
                <a:latin typeface="Segoe UI"/>
                <a:ea typeface="Segoe UI"/>
                <a:cs typeface="Segoe UI"/>
              </a:defRPr>
            </a:pPr>
            <a:r>
              <a:rPr sz="2025" b="1" i="0">
                <a:solidFill>
                  <a:srgbClr val="F0B51B"/>
                </a:solidFill>
                <a:latin typeface="Segoe UI"/>
                <a:ea typeface="Segoe UI"/>
                <a:cs typeface="Segoe UI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1F60D0-A33B-4499-931D-10979AC0F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7719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7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Delivery evidence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79492C-DEC7-41CD-8151-5B8336305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781425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17324D"/>
                </a:solidFill>
                <a:latin typeface="Segoe UI"/>
                <a:ea typeface="Segoe UI"/>
                <a:cs typeface="Segoe UI"/>
              </a:defRPr>
            </a:pPr>
            <a:r>
              <a:rPr sz="1350" b="0" i="0">
                <a:solidFill>
                  <a:srgbClr val="17324D"/>
                </a:solidFill>
                <a:latin typeface="Segoe UI"/>
                <a:ea typeface="Segoe UI"/>
                <a:cs typeface="Segoe UI"/>
              </a:rPr>
              <a:t>Scope, project plans, RAID and milestones, attachments, decisions, ADRs, and audit history.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A9135D-C1C1-4B1E-8F0C-A687783DD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0"/>
            <a:ext cx="9906000" cy="895350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EF0FB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5B40571-D4C6-4EE6-B5BE-9D7C90B93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93395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6255C7"/>
                </a:solidFill>
                <a:latin typeface="Segoe UI"/>
                <a:ea typeface="Segoe UI"/>
                <a:cs typeface="Segoe UI"/>
              </a:defRPr>
            </a:pPr>
            <a:r>
              <a:rPr sz="2025" b="1" i="0">
                <a:solidFill>
                  <a:srgbClr val="6255C7"/>
                </a:solidFill>
                <a:latin typeface="Segoe UI"/>
                <a:ea typeface="Segoe UI"/>
                <a:cs typeface="Segoe UI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B1E356F-460E-464E-AEBD-2BC3969FD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89585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7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Decision experience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82003E-F040-4447-8C6E-E60C32F6D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905375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17324D"/>
                </a:solidFill>
                <a:latin typeface="Segoe UI"/>
                <a:ea typeface="Segoe UI"/>
                <a:cs typeface="Segoe UI"/>
              </a:defRPr>
            </a:pPr>
            <a:r>
              <a:rPr sz="1350" b="0" i="0">
                <a:solidFill>
                  <a:srgbClr val="17324D"/>
                </a:solidFill>
                <a:latin typeface="Segoe UI"/>
                <a:ea typeface="Segoe UI"/>
                <a:cs typeface="Segoe UI"/>
              </a:rPr>
              <a:t>Dashboards, readiness, alerts, exports, and guided help use the same selected scope.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8FA04C6-B83D-42E2-ABC2-6C7684B2E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924550"/>
            <a:ext cx="88392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243F"/>
          </a:solidFill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350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Security, licensing, installation, and audit controls support every layer</a:t>
            </a:r>
          </a:p>
        </p:txBody>
      </p:sp>
    </p:spTree>
    <p:extLst>
      <p:ext uri="{BB962C8B-B14F-4D97-AF65-F5344CB8AC3E}">
        <p14:creationId xmlns:p14="http://schemas.microsoft.com/office/powerpoint/2010/main" val="183384578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3651E3-B4F4-455F-8556-8D823061B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3-title">
            <a:extLst xmlns:a="http://schemas.openxmlformats.org/drawingml/2006/main">
              <a:ext uri="{FF2B5EF4-FFF2-40B4-BE49-F238E27FC236}">
                <a16:creationId xmlns:a16="http://schemas.microsoft.com/office/drawing/2014/main" id="{B12BC594-0B98-47D4-911E-C81EF0CF1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Shared scope and project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78F0F1-DB73-4C36-B555-723948143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One governed selection provides context across every PMT tab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785663-9A3C-4067-BD1D-62CE34C3D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5476DF-F4C1-4E68-8025-F189A4E5B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142675-D8AC-45B1-A7B5-32FDBC60E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0DFA90-E372-4EB5-8369-9EBE60FFC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86D81A-7734-415B-96AB-7E3B1666D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19250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5F9A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5B6F43-F020-4B2B-BB3B-9476AAECE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71675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27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PORTFOLIO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DA4C3F-2307-4A4C-82A8-5C8EA0078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050" b="0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Enterprise view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D116B9-1314-49CB-99BE-2281DEE7C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333625"/>
            <a:ext cx="1238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564D73-6E43-42F5-9118-D68C69A24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619250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58C8C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3AAC0E-0D7E-467B-A054-D5F705A9F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71675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27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PROGRAM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69137C-C099-4121-B67B-17389717E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3431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050" b="0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Related initiatives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D5AB91-B79F-43CA-B108-BC11D3F30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333625"/>
            <a:ext cx="1238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1BA56D-1671-4590-BDA4-078A39574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619250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55C7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CD82AB-A06E-428F-B47C-AEC53A89A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971675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27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FULL PROJECT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133E12-5DB1-4930-B746-DFC4DE359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3431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050" b="0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Complete hierarchy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CBF49A-8D01-4A0B-A2A7-BD24D98BF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2333625"/>
            <a:ext cx="1238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2A615E-7878-447E-A842-8396B1F4B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619250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51B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EA0838-7972-47A6-8FFD-1FB7EB144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1971675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275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LIGHT PROJECT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6A95C9A-CB58-490F-A31A-5F3B913D5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3431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050" b="0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Focused controls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E3ECE80-C685-4356-9D3A-3439F1DA7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5715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5D05D9-DAA7-4424-B1C7-89D37280F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19500"/>
            <a:ext cx="4552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A consistent operating context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D1F399E-5B63-42B9-A079-5F1D0DD8F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43350"/>
            <a:ext cx="4552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The selected portfolio, program, or project remains visible while users move among Project Plan, Dashboards, RAID, Readiness, Governance, Alerts, and Audit Trail.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E3CE2F9-FB3F-4C17-A942-21E9601F9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38550"/>
            <a:ext cx="5715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51B"/>
          </a:solidFill>
          <a:ln xmlns:a="http://schemas.openxmlformats.org/drawingml/2006/main" w="0">
            <a:noFill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13EE59-EAE3-49DC-B2A2-73DA4506A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619500"/>
            <a:ext cx="4552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Clear behavior for multiple projects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DFF7866-8142-4463-9E0C-A849CCB36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943350"/>
            <a:ext cx="4552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When users select several projects, each record retains its project identity. Full and Light projects share governance controls while preserving the appropriate level of detail.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E0E1040-2227-4B96-AC28-4F0A90930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486400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The scope selector controls the data context. It does not merge source ownership.</a:t>
            </a:r>
          </a:p>
        </p:txBody>
      </p:sp>
    </p:spTree>
    <p:extLst>
      <p:ext uri="{BB962C8B-B14F-4D97-AF65-F5344CB8AC3E}">
        <p14:creationId xmlns:p14="http://schemas.microsoft.com/office/powerpoint/2010/main" val="24998836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6D97245-6F4C-4A9A-8054-3F3E52BF8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4-title">
            <a:extLst xmlns:a="http://schemas.openxmlformats.org/drawingml/2006/main">
              <a:ext uri="{FF2B5EF4-FFF2-40B4-BE49-F238E27FC236}">
                <a16:creationId xmlns:a16="http://schemas.microsoft.com/office/drawing/2014/main" id="{A42BD6B5-EFB2-4442-9EEB-DF5E34E34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Connector control and field mapping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F2AF5E-DDA3-42F1-9A88-2859E3E6F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Client administrators review one connector at a time and keep the working view manageable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8E1149-E456-465F-9D61-3F42AA53D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F872A0-392F-4F94-83BF-51285B04E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E9887B-B011-4483-8F83-33169DF69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623893-8F1F-496C-8CDE-A94100F6D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04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4B8B7C-4B2E-43D4-BFA5-D8529D6CE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1304925"/>
            <a:ext cx="6667500" cy="3790950"/>
          </a:xfrm>
          <a:prstGeom xmlns:a="http://schemas.openxmlformats.org/drawingml/2006/main" prst="roundRect">
            <a:avLst>
              <a:gd name="adj" fmla="val 251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c55af5f89e4380"/>
          <a:stretch xmlns:a="http://schemas.openxmlformats.org/drawingml/2006/main"/>
        </p:blipFill>
        <p:spPr>
          <a:xfrm xmlns:a="http://schemas.openxmlformats.org/drawingml/2006/main">
            <a:off x="4954058" y="1352550"/>
            <a:ext cx="6570133" cy="36957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8C8437-8476-4516-BFBE-3C7F48E05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859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5F9A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A055EE-A684-44F7-BBB4-C4B144EA1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466850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Connector by connector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884C4E-0A59-4C2D-B3AE-F8405A71D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790700"/>
            <a:ext cx="3600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The administrator selects a source system before reviewing coverage, source entities, and adapter status.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30403C-C450-48F1-8D93-61D32358A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71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8C8C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65F69D-85EE-40FE-8B17-ABCA29FF6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14625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Canonical PMT fields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3FFCF4-FF8E-4BA8-9FC6-0F180F0BB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38475"/>
            <a:ext cx="36004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Source fields map to approved PMT fields that feed Project Plan, dashboards, RAID, governance, and reporting.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AEB3F5-D240-48A8-90D6-CAD7CA15B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57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51B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2E58C5-9CC0-4F2F-87F0-FF2815F46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171950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Governed changes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478A3C-67EC-43EF-9D92-31F86CF1E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95800"/>
            <a:ext cx="36004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The administrator validates and saves an override. Removing it restores the approved baseline for that connector.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1E5F8A-A0F9-4CAC-AFDD-E69F48558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0070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35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PMT guidance explains mapping coverage and required fields without exposing provider credentials or raw payloads.</a:t>
            </a:r>
          </a:p>
        </p:txBody>
      </p:sp>
    </p:spTree>
    <p:extLst>
      <p:ext uri="{BB962C8B-B14F-4D97-AF65-F5344CB8AC3E}">
        <p14:creationId xmlns:p14="http://schemas.microsoft.com/office/powerpoint/2010/main" val="207627243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B833A3-B457-4FD3-BB41-48917AAB8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5-title">
            <a:extLst xmlns:a="http://schemas.openxmlformats.org/drawingml/2006/main">
              <a:ext uri="{FF2B5EF4-FFF2-40B4-BE49-F238E27FC236}">
                <a16:creationId xmlns:a16="http://schemas.microsoft.com/office/drawing/2014/main" id="{994D45B1-F08E-4F38-BAB5-3AAF66DE3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Project plan and dependency evidence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43F156-1ECC-4EEF-9DC8-DF6732F69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The hierarchy stays readable while source ownership remains clear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0A7142-7BA9-43B4-B67E-5BEB937DA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DE01DF-EEDA-44AA-80D7-488492E66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187E54-2D69-4357-BBA3-716697BD5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CCC26C-4D20-4527-8477-60CAD7D61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05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6BA490-CE1C-456C-A4A7-F54B3B65F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333500"/>
            <a:ext cx="5381625" cy="3067050"/>
          </a:xfrm>
          <a:prstGeom xmlns:a="http://schemas.openxmlformats.org/drawingml/2006/main" prst="roundRect">
            <a:avLst>
              <a:gd name="adj" fmla="val 31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74451400574a81"/>
          <a:stretch xmlns:a="http://schemas.openxmlformats.org/drawingml/2006/main"/>
        </p:blipFill>
        <p:spPr>
          <a:xfrm xmlns:a="http://schemas.openxmlformats.org/drawingml/2006/main">
            <a:off x="592138" y="1381125"/>
            <a:ext cx="5283200" cy="29718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524978-8431-446F-B699-AA124B012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333500"/>
            <a:ext cx="5381625" cy="3067050"/>
          </a:xfrm>
          <a:prstGeom xmlns:a="http://schemas.openxmlformats.org/drawingml/2006/main" prst="roundRect">
            <a:avLst>
              <a:gd name="adj" fmla="val 31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96a0825abc4c4e"/>
          <a:srcRect xmlns:a="http://schemas.openxmlformats.org/drawingml/2006/main" l="0" t="30" r="0" b="3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05550" y="1381125"/>
            <a:ext cx="5286375" cy="29718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D05214-FACB-4057-A637-3410B4477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720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Entire plan control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664B20-4345-4360-B848-ACDC73A0A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9149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Selecting Work item / source evidence collapses or expands the complete project plan, not only the next level.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EF507D-E1ED-4FD5-92E6-761B9DF42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5720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Dependency context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52195F-C7F2-4C58-9629-D2451B1A9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914900"/>
            <a:ext cx="4810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The dependency tooltip identifies type, predecessor, successor, dates, source, and governed status at the point of use.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CB2D20-80CB-437E-A6FA-74649F12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886450"/>
            <a:ext cx="323850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243F"/>
          </a:solidFill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050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Supports deep hierarchies</a:t>
            </a:r>
          </a:p>
        </p:txBody>
      </p:sp>
    </p:spTree>
    <p:extLst>
      <p:ext uri="{BB962C8B-B14F-4D97-AF65-F5344CB8AC3E}">
        <p14:creationId xmlns:p14="http://schemas.microsoft.com/office/powerpoint/2010/main" val="1286010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1124574-E778-4002-9750-CDED1450F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6-title">
            <a:extLst xmlns:a="http://schemas.openxmlformats.org/drawingml/2006/main">
              <a:ext uri="{FF2B5EF4-FFF2-40B4-BE49-F238E27FC236}">
                <a16:creationId xmlns:a16="http://schemas.microsoft.com/office/drawing/2014/main" id="{3EAC3F81-C456-4A5C-9245-0639B2580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Executive dashboards and status colors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C0A27F-B530-4161-8312-4F4A6213F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Visible scope, project type, metric context, and status use the same governed evidence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B024C3-274C-41B5-BE59-9F3E6C7F6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C56B67-3CF9-4434-AA87-86E21D7C0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5E4A38-9E5B-4D94-8160-E40B27D47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6156C2-54E1-4771-8733-5F0708D19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FCADE8-F05C-45F2-B724-F51D82BAE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285875"/>
            <a:ext cx="7334250" cy="4171950"/>
          </a:xfrm>
          <a:prstGeom xmlns:a="http://schemas.openxmlformats.org/drawingml/2006/main" prst="roundRect">
            <a:avLst>
              <a:gd name="adj" fmla="val 228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7667d9e8284a30"/>
          <a:stretch xmlns:a="http://schemas.openxmlformats.org/drawingml/2006/main"/>
        </p:blipFill>
        <p:spPr>
          <a:xfrm xmlns:a="http://schemas.openxmlformats.org/drawingml/2006/main">
            <a:off x="590550" y="1335881"/>
            <a:ext cx="7239000" cy="4071938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45EFA5-DA2E-4BF4-BDCE-D7037A02D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40970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Status language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729C30-E802-4288-8298-3E252B1A8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526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5F9A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744489-866B-4719-8891-664457220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9335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defRPr>
            </a:pPr>
            <a:r>
              <a: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rPr>
              <a:t>BLUE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E16EF2-0173-4B45-9563-99CCD9801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Context and governed navigation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045D60-B0D0-44E0-ABA8-F238049B7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6193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8B62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59625E-D577-4E42-9935-020D37D84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6003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defRPr>
            </a:pPr>
            <a:r>
              <a: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rPr>
              <a:t>GREEN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A82723-00DA-4032-90ED-C5D92BDE6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600325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Healthy or on track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B51617-2DC6-47C8-9170-E33C590F2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2861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3A008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01792E-24CE-40EE-A75B-B4F6A4A3F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2670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defRPr>
            </a:pPr>
            <a:r>
              <a: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rPr>
              <a:t>AMBER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05CB65-DC1A-45A0-BB3E-960DF48B0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267075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Attention or emerging concern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C857EB-5E25-4F2D-A24F-69ED9B3FE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528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3B4A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65E846-A084-4C43-9E98-4F4D44F81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9338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defRPr>
            </a:pPr>
            <a:r>
              <a: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rPr>
              <a:t>RED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99F3F6-A1B0-4F10-85B6-8B944C2E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933825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Action required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AA25B9-E590-4FC4-A472-95E3760E4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6196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8794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48DAB32-2DFF-418C-95D8-B4C1C4617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6005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defRPr>
            </a:pPr>
            <a:r>
              <a:rPr sz="1125" b="1" i="0">
                <a:solidFill>
                  <a:srgbClr val="17324D"/>
                </a:solidFill>
                <a:latin typeface="Segoe UI"/>
                <a:ea typeface="Segoe UI"/>
                <a:cs typeface="Segoe UI"/>
              </a:rPr>
              <a:t>GRAY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8BD0A18-FFD4-4816-ACA7-863375528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600575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050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Neutral, unavailable, or not assessed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30F7C0-00EB-4986-B429-08AC7A8CD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495925"/>
            <a:ext cx="3276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27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The same color meaning appears wherever delivery status is shown.</a:t>
            </a:r>
          </a:p>
        </p:txBody>
      </p:sp>
    </p:spTree>
    <p:extLst>
      <p:ext uri="{BB962C8B-B14F-4D97-AF65-F5344CB8AC3E}">
        <p14:creationId xmlns:p14="http://schemas.microsoft.com/office/powerpoint/2010/main" val="145399176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E79EC02-591C-4166-AE27-C5622BCED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7-title">
            <a:extLst xmlns:a="http://schemas.openxmlformats.org/drawingml/2006/main">
              <a:ext uri="{FF2B5EF4-FFF2-40B4-BE49-F238E27FC236}">
                <a16:creationId xmlns:a16="http://schemas.microsoft.com/office/drawing/2014/main" id="{2A8E5416-0829-46E3-ACBB-D9461C305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RAID and milestones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15136A-10E5-47E1-9E4A-DB8747C0B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A single governed view covers delivery concerns, commitments, and source ownership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9940BF-2CD0-4556-8F3B-A89CB0087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84D05B-E543-490D-806B-D5D96EFDE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CFCDDB-CEFE-46A2-918E-32FE48C97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EB6EA5-BCD7-46A8-B4DF-0AA40E46C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07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8CB6A1-92AA-430E-8C1A-BEF99A299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304925"/>
            <a:ext cx="8096250" cy="4591050"/>
          </a:xfrm>
          <a:prstGeom xmlns:a="http://schemas.openxmlformats.org/drawingml/2006/main" prst="roundRect">
            <a:avLst>
              <a:gd name="adj" fmla="val 20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7009285eac40ae"/>
          <a:stretch xmlns:a="http://schemas.openxmlformats.org/drawingml/2006/main"/>
        </p:blipFill>
        <p:spPr>
          <a:xfrm xmlns:a="http://schemas.openxmlformats.org/drawingml/2006/main">
            <a:off x="3528483" y="1352550"/>
            <a:ext cx="7992533" cy="44958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423FFA-6C17-4C65-B967-DE0FF44F7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240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3B4A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894869-6B2D-4044-80C6-F66C191D5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33525"/>
            <a:ext cx="457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0F4F22-6F6E-4563-B31F-618D39316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5621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Risk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EA3EC9-557B-46F3-A941-79ED0CF02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479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5F9A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ED2B16-9099-4E2A-9202-69350B59D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57425"/>
            <a:ext cx="457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1E7309-E7AE-4F4B-8268-582E4B040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2860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Action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1E75D6-7299-4C0F-B83F-E19678266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718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55C7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786CF3-DF77-46B0-9FC3-78D64098E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81325"/>
            <a:ext cx="457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F04552-FF46-4608-AEB1-86F5860D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0099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Assumption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5AA6BD-06E7-4C5A-834B-312CA429F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957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3A008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4CA082-3467-49F2-8AD2-A309C756B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05225"/>
            <a:ext cx="457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364E7A-AAD7-4F0E-9FAE-C469164CB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7338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Issue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2DD71F1-8265-4D5B-BAEA-2B8D12956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196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58C8C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D9D50E7-5D03-4B6D-AADD-BEE8FC507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29125"/>
            <a:ext cx="457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D3F8E7C-3283-4266-8ADC-0B4AAC9C8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577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425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Dependency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24B2FED-DA77-4EE2-B286-9BA1502D4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86375"/>
            <a:ext cx="238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00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00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Milestones remain visible beside RAID records so timing and delivery concerns can be reviewed together.</a:t>
            </a:r>
          </a:p>
        </p:txBody>
      </p:sp>
    </p:spTree>
    <p:extLst>
      <p:ext uri="{BB962C8B-B14F-4D97-AF65-F5344CB8AC3E}">
        <p14:creationId xmlns:p14="http://schemas.microsoft.com/office/powerpoint/2010/main" val="168885847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A0D3A4-41F0-4D1D-BC41-CC234B249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8-title">
            <a:extLst xmlns:a="http://schemas.openxmlformats.org/drawingml/2006/main">
              <a:ext uri="{FF2B5EF4-FFF2-40B4-BE49-F238E27FC236}">
                <a16:creationId xmlns:a16="http://schemas.microsoft.com/office/drawing/2014/main" id="{53E0F9F6-F6FD-4883-A008-46DFFE1A2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Governance, decisions, and ADRs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9D5744-935E-4A5D-969A-7683135E2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Decision records and architecture rationale complete the delivery picture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D4D11B-E355-43D0-90FA-9234881A3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BD60F6-8B48-49AD-884C-E6D65E4C5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D1A966-304A-4B62-928E-C72FB70B6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A8ACEF-B85A-4D7C-B76F-91892288D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08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6E137E-1923-4CC7-BAEE-4207912B9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333500"/>
            <a:ext cx="5381625" cy="3067050"/>
          </a:xfrm>
          <a:prstGeom xmlns:a="http://schemas.openxmlformats.org/drawingml/2006/main" prst="roundRect">
            <a:avLst>
              <a:gd name="adj" fmla="val 31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5b19e8fdf9466c"/>
          <a:stretch xmlns:a="http://schemas.openxmlformats.org/drawingml/2006/main"/>
        </p:blipFill>
        <p:spPr>
          <a:xfrm xmlns:a="http://schemas.openxmlformats.org/drawingml/2006/main">
            <a:off x="592138" y="1381125"/>
            <a:ext cx="5283200" cy="29718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BD9EBB-2064-47D0-B4C0-8333C826B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333500"/>
            <a:ext cx="5381625" cy="3067050"/>
          </a:xfrm>
          <a:prstGeom xmlns:a="http://schemas.openxmlformats.org/drawingml/2006/main" prst="roundRect">
            <a:avLst>
              <a:gd name="adj" fmla="val 31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3c28f561f14927"/>
          <a:stretch xmlns:a="http://schemas.openxmlformats.org/drawingml/2006/main"/>
        </p:blipFill>
        <p:spPr>
          <a:xfrm xmlns:a="http://schemas.openxmlformats.org/drawingml/2006/main">
            <a:off x="6307138" y="1381125"/>
            <a:ext cx="5283200" cy="29718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8C3677-CE0B-4AB1-B294-4C8150568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67250"/>
            <a:ext cx="571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55C7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1F4CD6-1172-421D-9783-D0B23053F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48200"/>
            <a:ext cx="4743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Decision and ADR history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092F9C-8449-4C3D-9666-332609C6F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72050"/>
            <a:ext cx="47434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Users can review formal decisions and Architecture Decision Records with their supporting evidence, ownership, and status.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1563EB-BCE3-4ED7-9CCE-A61E4BDD5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667250"/>
            <a:ext cx="571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3AB6FA-0812-4AE9-B460-4F431B8BB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648200"/>
            <a:ext cx="4743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Governed precedence changes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019216-5665-4416-82A0-563AE5454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972050"/>
            <a:ext cx="47434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A proposed change enters approval. It does not change source authority or merge evidence automatically.</a:t>
            </a:r>
          </a:p>
        </p:txBody>
      </p:sp>
    </p:spTree>
    <p:extLst>
      <p:ext uri="{BB962C8B-B14F-4D97-AF65-F5344CB8AC3E}">
        <p14:creationId xmlns:p14="http://schemas.microsoft.com/office/powerpoint/2010/main" val="176057438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C9E36A-505A-48A4-BD77-7143E6F43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9C3"/>
          </a:solidFill>
          <a:ln xmlns:a="http://schemas.openxmlformats.org/drawingml/2006/main" w="0">
            <a:noFill/>
          </a:ln>
        </p:spPr>
      </p:sp>
      <p:sp>
        <p:nvSpPr>
          <p:cNvPr id="2" name="slide-9-title">
            <a:extLst xmlns:a="http://schemas.openxmlformats.org/drawingml/2006/main">
              <a:ext uri="{FF2B5EF4-FFF2-40B4-BE49-F238E27FC236}">
                <a16:creationId xmlns:a16="http://schemas.microsoft.com/office/drawing/2014/main" id="{ADBDD498-5032-4032-AD7D-80E26CB4E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24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Project attachments and evidence traceability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2BD858-A97E-49FA-A1BA-27431A4FC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Each Full or Light project receives its own governed attachment repository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BBBA2C-6C94-4725-AE90-98C6535AC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81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defRPr>
            </a:pPr>
            <a:r>
              <a:rPr sz="1650" b="1" i="0">
                <a:solidFill>
                  <a:srgbClr val="075F9A"/>
                </a:solidFill>
                <a:latin typeface="Segoe UI"/>
                <a:ea typeface="Segoe UI"/>
                <a:cs typeface="Segoe UI"/>
              </a:rPr>
              <a:t>PMT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542BE1-4E97-4478-954A-488FC06BE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F45195-8FAC-4197-B42E-91E5189F2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A4AA8B-57A0-479D-B536-5276D235A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82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09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20FCA2-A34E-44A2-88D3-D5648B5C4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1314450"/>
            <a:ext cx="6858000" cy="3895725"/>
          </a:xfrm>
          <a:prstGeom xmlns:a="http://schemas.openxmlformats.org/drawingml/2006/main" prst="roundRect">
            <a:avLst>
              <a:gd name="adj" fmla="val 24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1EA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552a6d92a7486a"/>
          <a:stretch xmlns:a="http://schemas.openxmlformats.org/drawingml/2006/main"/>
        </p:blipFill>
        <p:spPr>
          <a:xfrm xmlns:a="http://schemas.openxmlformats.org/drawingml/2006/main">
            <a:off x="4765675" y="1362075"/>
            <a:ext cx="6756400" cy="3800475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8F24C5-7A0F-45AE-867F-6D1852E01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571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5F9A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698448-82CE-4793-9434-5BB55134D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504950"/>
            <a:ext cx="3409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Simple upload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392466-7A70-4580-A6F8-31B637E56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28800"/>
            <a:ext cx="34099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Owners drag and drop files into the selected project. The file supplies its initial name and type.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1F5032-8DA1-48DB-A4F5-3FD5EF1F1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571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8C8C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91A378-E73D-41AA-80A5-1E15CB180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19400"/>
            <a:ext cx="3409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Editable business context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D800E2-B475-4558-BE26-2EE8EA75F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43250"/>
            <a:ext cx="34099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Administrators can refine the name, type, and description without changing the stored file evidence.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DAAB32-146F-45E7-A20E-67E4A1938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571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51B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D418EF-AC4D-41E9-921D-BE83A812D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67200"/>
            <a:ext cx="3409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50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Complete audit metadata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61C595-3C01-4CCE-974D-D6F3A3A89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91050"/>
            <a:ext cx="34099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defRPr>
            </a:pPr>
            <a:r>
              <a:rPr sz="1275" b="0" i="0">
                <a:solidFill>
                  <a:srgbClr val="5B7186"/>
                </a:solidFill>
                <a:latin typeface="Segoe UI"/>
                <a:ea typeface="Segoe UI"/>
                <a:cs typeface="Segoe UI"/>
              </a:rPr>
              <a:t>PMT records the project, user, date, size, source, and related details needed for review.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B3114A-30D7-4F84-B9D4-2DDACE2D8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5514975"/>
            <a:ext cx="628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08243F"/>
                </a:solidFill>
                <a:latin typeface="Segoe UI"/>
                <a:ea typeface="Segoe UI"/>
                <a:cs typeface="Segoe UI"/>
              </a:defRPr>
            </a:pPr>
            <a:r>
              <a:rPr sz="1350" b="1" i="0">
                <a:solidFill>
                  <a:srgbClr val="08243F"/>
                </a:solidFill>
                <a:latin typeface="Segoe UI"/>
                <a:ea typeface="Segoe UI"/>
                <a:cs typeface="Segoe UI"/>
              </a:rPr>
              <a:t>Installation defines one managed attachment root for all initiatives. Change Configuration displays the active location.</a:t>
            </a:r>
          </a:p>
        </p:txBody>
      </p:sp>
    </p:spTree>
    <p:extLst>
      <p:ext uri="{BB962C8B-B14F-4D97-AF65-F5344CB8AC3E}">
        <p14:creationId xmlns:p14="http://schemas.microsoft.com/office/powerpoint/2010/main" val="567488090"/>
      </p:ext>
    </p:extLst>
  </p:cSld>
</p:sld>
</file>

<file path=ppt/theme/theme1.xml><?xml version="1.0" encoding="utf-8"?>
<a:theme xmlns:a="http://schemas.openxmlformats.org/drawingml/2006/main" name="PMT Platform">
  <a:themeElements>
    <a:clrScheme name="PMT Platform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PMT Platform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PMT Platform</ap:Application>
  <ap:PresentationFormat>PMT Platform Presentation</ap:PresentationFormat>
  <ap:Slides>12</ap:Slides>
  <ap:Notes>12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PMT Platform</dc:creator>
  <lastModifiedBy>PMT Platform</lastModifiedBy>
  <dc:title>PMT Platform Overview</dc:title>
  <dcterms:created xsi:type="dcterms:W3CDTF">2026-09-04T22:20:02.1890000Z</dcterms:created>
  <dcterms:modified xsi:type="dcterms:W3CDTF">2026-09-04T22:20:02.1890000Z</dcterms:modified>
</coreProperties>
</file>